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317"/>
    <p:restoredTop sz="50000"/>
  </p:normalViewPr>
  <p:slideViewPr>
    <p:cSldViewPr snapToGrid="0" snapToObjects="1">
      <p:cViewPr varScale="1">
        <p:scale>
          <a:sx n="66" d="100"/>
          <a:sy n="66" d="100"/>
        </p:scale>
        <p:origin x="208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58BA3-8C71-7E42-A726-188529C828D3}" type="datetimeFigureOut">
              <a:rPr lang="en-US" smtClean="0"/>
              <a:t>2/15/17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C7C56-A39D-7444-B65C-F90F9BFF6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14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829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871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491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4B9B-D08F-2D48-A3BD-AAE37579AC26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A782-8CC1-C348-8EB3-640E5141B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87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4B9B-D08F-2D48-A3BD-AAE37579AC26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A782-8CC1-C348-8EB3-640E5141B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53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4B9B-D08F-2D48-A3BD-AAE37579AC26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A782-8CC1-C348-8EB3-640E5141B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1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pPr/>
              <a:t>2/15/17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7386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pPr/>
              <a:t>2/15/17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8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pPr/>
              <a:t>2/15/17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3498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pPr/>
              <a:t>2/15/17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354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pPr/>
              <a:t>2/15/17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4247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pPr/>
              <a:t>2/15/17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3658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pPr/>
              <a:t>2/15/17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9465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pPr/>
              <a:t>2/15/17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>
                <a:solidFill>
                  <a:srgbClr val="637052"/>
                </a:solidFill>
              </a:rPr>
              <a:pPr/>
              <a:t>‹#›</a:t>
            </a:fld>
            <a:endParaRPr lang="en-US" dirty="0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956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4B9B-D08F-2D48-A3BD-AAE37579AC26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A782-8CC1-C348-8EB3-640E5141B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699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pPr/>
              <a:t>2/15/17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0588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pPr/>
              <a:t>2/15/17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9597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pPr/>
              <a:t>2/15/17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163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4B9B-D08F-2D48-A3BD-AAE37579AC26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A782-8CC1-C348-8EB3-640E5141B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653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4B9B-D08F-2D48-A3BD-AAE37579AC26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A782-8CC1-C348-8EB3-640E5141B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4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4B9B-D08F-2D48-A3BD-AAE37579AC26}" type="datetimeFigureOut">
              <a:rPr lang="en-US" smtClean="0"/>
              <a:t>2/15/17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A782-8CC1-C348-8EB3-640E5141B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02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4B9B-D08F-2D48-A3BD-AAE37579AC26}" type="datetimeFigureOut">
              <a:rPr lang="en-US" smtClean="0"/>
              <a:t>2/15/17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A782-8CC1-C348-8EB3-640E5141B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7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4B9B-D08F-2D48-A3BD-AAE37579AC26}" type="datetimeFigureOut">
              <a:rPr lang="en-US" smtClean="0"/>
              <a:t>2/15/17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A782-8CC1-C348-8EB3-640E5141B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4B9B-D08F-2D48-A3BD-AAE37579AC26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A782-8CC1-C348-8EB3-640E5141B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4B9B-D08F-2D48-A3BD-AAE37579AC26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A782-8CC1-C348-8EB3-640E5141B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52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C4B9B-D08F-2D48-A3BD-AAE37579AC26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6A782-8CC1-C348-8EB3-640E5141B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124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defTabSz="457200"/>
            <a:fld id="{98624D31-43A5-475A-80CF-332C9F6DCF35}" type="datetimeFigureOut">
              <a:rPr lang="en-US" dirty="0"/>
              <a:pPr defTabSz="457200"/>
              <a:t>2/15/17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defTabSz="45720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defTabSz="457200"/>
            <a:fld id="{4FAB73BC-B049-4115-A692-8D63A059BFB8}" type="slidenum">
              <a:rPr lang="en-US" dirty="0"/>
              <a:pPr defTabSz="45720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242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Examples of Primitive Values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2800"/>
              <a:t>Integer types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	</a:t>
            </a:r>
            <a:r>
              <a:rPr lang="en-US" altLang="en-US" sz="2800" b="1">
                <a:solidFill>
                  <a:schemeClr val="accent2"/>
                </a:solidFill>
                <a:latin typeface="Courier New" charset="0"/>
              </a:rPr>
              <a:t>0  -1  365  12000</a:t>
            </a:r>
          </a:p>
          <a:p>
            <a:pPr eaLnBrk="1" hangingPunct="1"/>
            <a:r>
              <a:rPr lang="en-US" altLang="en-US" sz="2800"/>
              <a:t>Floating-point types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	</a:t>
            </a:r>
            <a:r>
              <a:rPr lang="en-US" altLang="en-US" sz="2800" b="1">
                <a:solidFill>
                  <a:schemeClr val="accent2"/>
                </a:solidFill>
                <a:latin typeface="Courier New" charset="0"/>
              </a:rPr>
              <a:t>0.99  -22.8  3.14159 5.0</a:t>
            </a:r>
          </a:p>
          <a:p>
            <a:pPr eaLnBrk="1" hangingPunct="1"/>
            <a:r>
              <a:rPr lang="en-US" altLang="en-US" sz="2800"/>
              <a:t>Character type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	</a:t>
            </a:r>
            <a:r>
              <a:rPr lang="en-US" altLang="en-US" sz="2800" b="1">
                <a:solidFill>
                  <a:schemeClr val="accent2"/>
                </a:solidFill>
                <a:latin typeface="Courier New" charset="0"/>
              </a:rPr>
              <a:t>'a'  'A'  '#'  ' '</a:t>
            </a:r>
          </a:p>
          <a:p>
            <a:pPr eaLnBrk="1" hangingPunct="1"/>
            <a:r>
              <a:rPr lang="en-US" altLang="en-US" sz="2800"/>
              <a:t>Boolean type</a:t>
            </a:r>
            <a:endParaRPr lang="en-US" altLang="en-US" sz="2400"/>
          </a:p>
          <a:p>
            <a:pPr eaLnBrk="1" hangingPunct="1">
              <a:buFontTx/>
              <a:buNone/>
            </a:pPr>
            <a:r>
              <a:rPr lang="en-US" altLang="en-US"/>
              <a:t>		</a:t>
            </a:r>
            <a:r>
              <a:rPr lang="en-US" altLang="en-US" sz="2800" b="1">
                <a:solidFill>
                  <a:schemeClr val="accent2"/>
                </a:solidFill>
                <a:latin typeface="Courier New" charset="0"/>
              </a:rPr>
              <a:t>true  false</a:t>
            </a:r>
          </a:p>
        </p:txBody>
      </p:sp>
    </p:spTree>
    <p:extLst>
      <p:ext uri="{BB962C8B-B14F-4D97-AF65-F5344CB8AC3E}">
        <p14:creationId xmlns:p14="http://schemas.microsoft.com/office/powerpoint/2010/main" val="182920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Class </a:t>
            </a:r>
            <a:r>
              <a:rPr lang="en-US" altLang="en-US" b="1" dirty="0">
                <a:solidFill>
                  <a:schemeClr val="accent2"/>
                </a:solidFill>
                <a:latin typeface="Courier New" charset="0"/>
              </a:rPr>
              <a:t>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We've used constants of type </a:t>
            </a:r>
            <a:r>
              <a:rPr lang="en-US" altLang="en-US" sz="2800" b="1" dirty="0">
                <a:solidFill>
                  <a:schemeClr val="accent2"/>
                </a:solidFill>
                <a:latin typeface="Courier New" charset="0"/>
              </a:rPr>
              <a:t>String</a:t>
            </a:r>
            <a:r>
              <a:rPr lang="en-US" altLang="en-US" sz="2800" dirty="0"/>
              <a:t> already.</a:t>
            </a:r>
          </a:p>
          <a:p>
            <a:pPr lvl="1"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charset="0"/>
              </a:rPr>
              <a:t>"Enter a whole number from 1 to 99."</a:t>
            </a:r>
          </a:p>
          <a:p>
            <a:r>
              <a:rPr lang="en-US" altLang="en-US" sz="2800" dirty="0"/>
              <a:t>A value of type </a:t>
            </a:r>
            <a:r>
              <a:rPr lang="en-US" altLang="en-US" sz="2800" b="1" dirty="0">
                <a:solidFill>
                  <a:schemeClr val="accent2"/>
                </a:solidFill>
                <a:latin typeface="Courier New" charset="0"/>
              </a:rPr>
              <a:t>String</a:t>
            </a:r>
            <a:r>
              <a:rPr lang="en-US" altLang="en-US" sz="2800" dirty="0"/>
              <a:t> is a </a:t>
            </a:r>
          </a:p>
          <a:p>
            <a:pPr lvl="1"/>
            <a:r>
              <a:rPr lang="en-US" altLang="en-US" sz="2400" dirty="0"/>
              <a:t>Sequence of characters </a:t>
            </a:r>
          </a:p>
          <a:p>
            <a:pPr lvl="1"/>
            <a:r>
              <a:rPr lang="en-US" altLang="en-US" sz="2400" dirty="0"/>
              <a:t>Treated as a single item.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16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Concatenation of Strings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Two strings are </a:t>
            </a:r>
            <a:r>
              <a:rPr lang="en-US" altLang="en-US" sz="2800" i="1" dirty="0"/>
              <a:t>concatenated</a:t>
            </a:r>
            <a:r>
              <a:rPr lang="en-US" altLang="en-US" sz="2800" dirty="0"/>
              <a:t> using the </a:t>
            </a:r>
            <a:r>
              <a:rPr lang="en-US" altLang="en-US" sz="2800" b="1" dirty="0">
                <a:solidFill>
                  <a:schemeClr val="accent2"/>
                </a:solidFill>
                <a:latin typeface="Courier New" charset="0"/>
              </a:rPr>
              <a:t>+ </a:t>
            </a:r>
            <a:r>
              <a:rPr lang="en-US" altLang="en-US" sz="2800" dirty="0"/>
              <a:t>operator.</a:t>
            </a:r>
          </a:p>
          <a:p>
            <a:pPr lvl="1" eaLnBrk="1" hangingPunct="1">
              <a:buFont typeface="Wingdings" charset="2"/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charset="0"/>
              </a:rPr>
              <a:t>String greeting = "Hello";</a:t>
            </a:r>
          </a:p>
          <a:p>
            <a:pPr lvl="1" eaLnBrk="1" hangingPunct="1">
              <a:buFont typeface="Wingdings" charset="2"/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charset="0"/>
              </a:rPr>
              <a:t>String sentence;</a:t>
            </a:r>
          </a:p>
          <a:p>
            <a:pPr lvl="1" eaLnBrk="1" hangingPunct="1">
              <a:buFont typeface="Wingdings" charset="2"/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charset="0"/>
              </a:rPr>
              <a:t>sentence = greeting + " </a:t>
            </a:r>
            <a:r>
              <a:rPr lang="en-US" altLang="en-US" b="1" dirty="0" smtClean="0">
                <a:solidFill>
                  <a:schemeClr val="accent2"/>
                </a:solidFill>
                <a:latin typeface="Courier New" charset="0"/>
              </a:rPr>
              <a:t>madam";</a:t>
            </a:r>
            <a:endParaRPr lang="en-US" altLang="en-US" b="1" dirty="0">
              <a:solidFill>
                <a:schemeClr val="accent2"/>
              </a:solidFill>
              <a:latin typeface="Courier New" charset="0"/>
            </a:endParaRPr>
          </a:p>
          <a:p>
            <a:pPr lvl="1" eaLnBrk="1" hangingPunct="1">
              <a:buFont typeface="Wingdings" charset="2"/>
              <a:buNone/>
            </a:pPr>
            <a:r>
              <a:rPr lang="en-US" altLang="en-US" b="1" dirty="0" err="1">
                <a:solidFill>
                  <a:schemeClr val="accent2"/>
                </a:solidFill>
                <a:latin typeface="Courier New" charset="0"/>
              </a:rPr>
              <a:t>System.out.println</a:t>
            </a:r>
            <a:r>
              <a:rPr lang="en-US" altLang="en-US" b="1" dirty="0">
                <a:solidFill>
                  <a:schemeClr val="accent2"/>
                </a:solidFill>
                <a:latin typeface="Courier New" charset="0"/>
              </a:rPr>
              <a:t>(sentence);</a:t>
            </a:r>
          </a:p>
          <a:p>
            <a:pPr eaLnBrk="1" hangingPunct="1"/>
            <a:r>
              <a:rPr lang="en-US" altLang="en-US" sz="2800" dirty="0"/>
              <a:t>Any number of strings can be concatenated using the </a:t>
            </a:r>
            <a:r>
              <a:rPr lang="en-US" altLang="en-US" sz="2800" b="1" dirty="0">
                <a:solidFill>
                  <a:schemeClr val="accent2"/>
                </a:solidFill>
                <a:latin typeface="Courier New" charset="0"/>
              </a:rPr>
              <a:t>+</a:t>
            </a:r>
            <a:r>
              <a:rPr lang="en-US" altLang="en-US" sz="2800" dirty="0"/>
              <a:t> operator.</a:t>
            </a:r>
          </a:p>
        </p:txBody>
      </p:sp>
    </p:spTree>
    <p:extLst>
      <p:ext uri="{BB962C8B-B14F-4D97-AF65-F5344CB8AC3E}">
        <p14:creationId xmlns:p14="http://schemas.microsoft.com/office/powerpoint/2010/main" val="1580520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Class and Method Definitions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</p:txBody>
      </p:sp>
      <p:pic>
        <p:nvPicPr>
          <p:cNvPr id="819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151" y="2578101"/>
            <a:ext cx="4581525" cy="2962275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950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Class and Method Definitions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960563" y="1600201"/>
            <a:ext cx="8229600" cy="4525963"/>
          </a:xfrm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6653214" y="4897438"/>
            <a:ext cx="3328987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457200"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00"/>
                </a:solidFill>
              </a:rPr>
              <a:t>Objects that are instantiations of the class </a:t>
            </a:r>
            <a:r>
              <a:rPr lang="en-US" altLang="en-US" sz="2800" b="1">
                <a:solidFill>
                  <a:srgbClr val="BD582C"/>
                </a:solidFill>
                <a:latin typeface="Courier New" charset="0"/>
              </a:rPr>
              <a:t>Automobile</a:t>
            </a:r>
          </a:p>
        </p:txBody>
      </p:sp>
      <p:pic>
        <p:nvPicPr>
          <p:cNvPr id="922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363" y="4362451"/>
            <a:ext cx="3600450" cy="1450975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151" y="3179763"/>
            <a:ext cx="3248025" cy="1554162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4" y="1760539"/>
            <a:ext cx="3698875" cy="1647825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385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Methods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When you use a method you "invoke" or "call" it</a:t>
            </a:r>
          </a:p>
          <a:p>
            <a:pPr eaLnBrk="1" hangingPunct="1"/>
            <a:r>
              <a:rPr lang="en-US" altLang="en-US" sz="2800" dirty="0"/>
              <a:t>Two kinds of Java methods</a:t>
            </a:r>
          </a:p>
          <a:p>
            <a:pPr lvl="1" eaLnBrk="1" hangingPunct="1"/>
            <a:r>
              <a:rPr lang="en-US" altLang="en-US" sz="2400" dirty="0"/>
              <a:t>Return a single item</a:t>
            </a:r>
          </a:p>
          <a:p>
            <a:pPr lvl="1" eaLnBrk="1" hangingPunct="1"/>
            <a:r>
              <a:rPr lang="en-US" altLang="en-US" sz="2400" dirty="0"/>
              <a:t>Perform some other action – a </a:t>
            </a:r>
            <a:r>
              <a:rPr lang="en-US" altLang="en-US" sz="2400" b="1" dirty="0">
                <a:solidFill>
                  <a:schemeClr val="accent2"/>
                </a:solidFill>
                <a:latin typeface="Courier New" charset="0"/>
              </a:rPr>
              <a:t>void</a:t>
            </a:r>
            <a:r>
              <a:rPr lang="en-US" altLang="en-US" sz="2400" dirty="0"/>
              <a:t> method</a:t>
            </a:r>
          </a:p>
          <a:p>
            <a:pPr eaLnBrk="1" hangingPunct="1"/>
            <a:r>
              <a:rPr lang="en-US" altLang="en-US" sz="2800" dirty="0"/>
              <a:t>The method </a:t>
            </a:r>
            <a:r>
              <a:rPr lang="en-US" altLang="en-US" sz="2800" b="1" dirty="0">
                <a:solidFill>
                  <a:schemeClr val="accent2"/>
                </a:solidFill>
                <a:latin typeface="Courier New" charset="0"/>
              </a:rPr>
              <a:t>main</a:t>
            </a:r>
            <a:r>
              <a:rPr lang="en-US" altLang="en-US" sz="2800" dirty="0"/>
              <a:t> is a </a:t>
            </a:r>
            <a:r>
              <a:rPr lang="en-US" altLang="en-US" sz="2800" b="1" dirty="0">
                <a:solidFill>
                  <a:schemeClr val="accent2"/>
                </a:solidFill>
                <a:latin typeface="Courier New" charset="0"/>
              </a:rPr>
              <a:t>void</a:t>
            </a:r>
            <a:r>
              <a:rPr lang="en-US" altLang="en-US" sz="2800" dirty="0"/>
              <a:t> method</a:t>
            </a:r>
          </a:p>
          <a:p>
            <a:pPr lvl="1" eaLnBrk="1" hangingPunct="1"/>
            <a:r>
              <a:rPr lang="en-US" altLang="en-US" sz="2400" dirty="0"/>
              <a:t>Invoked by the system</a:t>
            </a:r>
          </a:p>
          <a:p>
            <a:pPr lvl="1" eaLnBrk="1" hangingPunct="1"/>
            <a:r>
              <a:rPr lang="en-US" altLang="en-US" sz="2400" dirty="0"/>
              <a:t>Not by the application program</a:t>
            </a:r>
          </a:p>
        </p:txBody>
      </p:sp>
    </p:spTree>
    <p:extLst>
      <p:ext uri="{BB962C8B-B14F-4D97-AF65-F5344CB8AC3E}">
        <p14:creationId xmlns:p14="http://schemas.microsoft.com/office/powerpoint/2010/main" val="108051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Assignment Statements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An assignment statement is used to assign a value to a variable.</a:t>
            </a:r>
          </a:p>
          <a:p>
            <a:pPr lvl="1" eaLnBrk="1" hangingPunct="1">
              <a:buFont typeface="Wingdings" charset="2"/>
              <a:buNone/>
            </a:pPr>
            <a:r>
              <a:rPr lang="en-US" altLang="en-US" b="1">
                <a:solidFill>
                  <a:schemeClr val="accent2"/>
                </a:solidFill>
                <a:latin typeface="Courier New" charset="0"/>
              </a:rPr>
              <a:t>answer = 42;</a:t>
            </a:r>
          </a:p>
          <a:p>
            <a:pPr eaLnBrk="1" hangingPunct="1"/>
            <a:r>
              <a:rPr lang="en-US" altLang="en-US" sz="2800"/>
              <a:t>The "equal sign" is called the </a:t>
            </a:r>
            <a:r>
              <a:rPr lang="en-US" altLang="en-US" sz="2800" i="1"/>
              <a:t>assignment operator.</a:t>
            </a:r>
          </a:p>
          <a:p>
            <a:pPr eaLnBrk="1" hangingPunct="1"/>
            <a:r>
              <a:rPr lang="en-US" altLang="en-US" sz="2800"/>
              <a:t>We say, "The variable named </a:t>
            </a:r>
            <a:r>
              <a:rPr lang="en-US" altLang="en-US" sz="2800" b="1">
                <a:solidFill>
                  <a:schemeClr val="accent2"/>
                </a:solidFill>
                <a:latin typeface="Courier New" charset="0"/>
              </a:rPr>
              <a:t>answer</a:t>
            </a:r>
            <a:r>
              <a:rPr lang="en-US" altLang="en-US" sz="2800"/>
              <a:t> is assigned a value of 42," or more simply, "</a:t>
            </a:r>
            <a:r>
              <a:rPr lang="en-US" altLang="en-US" sz="2800" b="1">
                <a:solidFill>
                  <a:schemeClr val="accent2"/>
                </a:solidFill>
                <a:latin typeface="Courier New" charset="0"/>
              </a:rPr>
              <a:t>answer</a:t>
            </a:r>
            <a:r>
              <a:rPr lang="en-US" altLang="en-US" sz="2800"/>
              <a:t> is assigned 42."</a:t>
            </a:r>
          </a:p>
        </p:txBody>
      </p:sp>
    </p:spTree>
    <p:extLst>
      <p:ext uri="{BB962C8B-B14F-4D97-AF65-F5344CB8AC3E}">
        <p14:creationId xmlns:p14="http://schemas.microsoft.com/office/powerpoint/2010/main" val="13868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Assignment Examples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b="1" dirty="0">
                <a:solidFill>
                  <a:schemeClr val="accent2"/>
                </a:solidFill>
                <a:latin typeface="Courier New" charset="0"/>
              </a:rPr>
              <a:t>	amount = 3.99;</a:t>
            </a:r>
          </a:p>
          <a:p>
            <a:pPr eaLnBrk="1" hangingPunct="1">
              <a:buFontTx/>
              <a:buNone/>
            </a:pPr>
            <a:r>
              <a:rPr lang="en-US" altLang="en-US" sz="2800" b="1" dirty="0">
                <a:solidFill>
                  <a:schemeClr val="accent2"/>
                </a:solidFill>
                <a:latin typeface="Courier New" charset="0"/>
              </a:rPr>
              <a:t>	</a:t>
            </a:r>
            <a:r>
              <a:rPr lang="en-US" altLang="en-US" sz="2800" b="1" dirty="0" err="1">
                <a:solidFill>
                  <a:schemeClr val="accent2"/>
                </a:solidFill>
                <a:latin typeface="Courier New" charset="0"/>
              </a:rPr>
              <a:t>firstInitial</a:t>
            </a:r>
            <a:r>
              <a:rPr lang="en-US" altLang="en-US" sz="2800" b="1" dirty="0">
                <a:solidFill>
                  <a:schemeClr val="accent2"/>
                </a:solidFill>
                <a:latin typeface="Courier New" charset="0"/>
              </a:rPr>
              <a:t> = 'W';</a:t>
            </a:r>
          </a:p>
          <a:p>
            <a:pPr eaLnBrk="1" hangingPunct="1">
              <a:buFontTx/>
              <a:buNone/>
            </a:pPr>
            <a:r>
              <a:rPr lang="en-US" altLang="en-US" sz="2800" b="1" dirty="0">
                <a:solidFill>
                  <a:schemeClr val="accent2"/>
                </a:solidFill>
                <a:latin typeface="Courier New" charset="0"/>
              </a:rPr>
              <a:t>	</a:t>
            </a:r>
            <a:r>
              <a:rPr lang="en-US" altLang="en-US" sz="2800" b="1" dirty="0" err="1" smtClean="0">
                <a:solidFill>
                  <a:schemeClr val="accent2"/>
                </a:solidFill>
                <a:latin typeface="Courier New" charset="0"/>
              </a:rPr>
              <a:t>birthYear</a:t>
            </a:r>
            <a:r>
              <a:rPr lang="en-US" altLang="en-US" sz="2800" b="1" dirty="0" smtClean="0">
                <a:solidFill>
                  <a:schemeClr val="accent2"/>
                </a:solidFill>
                <a:latin typeface="Courier New" charset="0"/>
              </a:rPr>
              <a:t> = </a:t>
            </a:r>
            <a:r>
              <a:rPr lang="en-US" altLang="en-US" sz="2800" b="1" dirty="0" err="1" smtClean="0">
                <a:solidFill>
                  <a:schemeClr val="accent2"/>
                </a:solidFill>
                <a:latin typeface="Courier New" charset="0"/>
              </a:rPr>
              <a:t>currentYear</a:t>
            </a:r>
            <a:r>
              <a:rPr lang="en-US" altLang="en-US" sz="2800" b="1" dirty="0" smtClean="0">
                <a:solidFill>
                  <a:schemeClr val="accent2"/>
                </a:solidFill>
                <a:latin typeface="Courier New" charset="0"/>
              </a:rPr>
              <a:t> - age;</a:t>
            </a:r>
            <a:endParaRPr lang="en-US" altLang="en-US" sz="2800" b="1" dirty="0">
              <a:solidFill>
                <a:schemeClr val="accent2"/>
              </a:solidFill>
              <a:latin typeface="Courier New" charset="0"/>
            </a:endParaRPr>
          </a:p>
          <a:p>
            <a:pPr eaLnBrk="1" hangingPunct="1">
              <a:buFontTx/>
              <a:buNone/>
            </a:pPr>
            <a:r>
              <a:rPr lang="en-US" altLang="en-US" sz="2800" b="1" dirty="0">
                <a:solidFill>
                  <a:schemeClr val="accent2"/>
                </a:solidFill>
                <a:latin typeface="Courier New" charset="0"/>
              </a:rPr>
              <a:t>	</a:t>
            </a:r>
            <a:r>
              <a:rPr lang="en-US" altLang="en-US" sz="2800" b="1" dirty="0" smtClean="0">
                <a:solidFill>
                  <a:schemeClr val="accent2"/>
                </a:solidFill>
                <a:latin typeface="Courier New" charset="0"/>
              </a:rPr>
              <a:t>total = total + </a:t>
            </a:r>
            <a:r>
              <a:rPr lang="en-US" altLang="en-US" sz="2800" b="1" dirty="0">
                <a:solidFill>
                  <a:schemeClr val="accent2"/>
                </a:solidFill>
                <a:latin typeface="Courier New" charset="0"/>
              </a:rPr>
              <a:t>2;</a:t>
            </a:r>
          </a:p>
          <a:p>
            <a:pPr eaLnBrk="1" hangingPunct="1">
              <a:buFontTx/>
              <a:buNone/>
            </a:pPr>
            <a:r>
              <a:rPr lang="en-US" altLang="en-US" sz="2800" b="1" dirty="0">
                <a:solidFill>
                  <a:schemeClr val="accent2"/>
                </a:solidFill>
                <a:latin typeface="Courier New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7656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Assignment Compatibilities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Java is said to be </a:t>
            </a:r>
            <a:r>
              <a:rPr lang="en-US" altLang="en-US" sz="2800" i="1"/>
              <a:t>strongly typed.</a:t>
            </a:r>
          </a:p>
          <a:p>
            <a:pPr lvl="1" eaLnBrk="1" hangingPunct="1"/>
            <a:r>
              <a:rPr lang="en-US" altLang="en-US" sz="2400"/>
              <a:t>You can't, for example, assign a floating point value to a variable declared to store an integer.</a:t>
            </a:r>
          </a:p>
          <a:p>
            <a:pPr eaLnBrk="1" hangingPunct="1"/>
            <a:r>
              <a:rPr lang="en-US" altLang="en-US" sz="2800"/>
              <a:t>Sometimes conversions between numbers are possible.</a:t>
            </a:r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 sz="2800"/>
              <a:t>	</a:t>
            </a:r>
            <a:r>
              <a:rPr lang="en-US" altLang="en-US" sz="2800" b="1">
                <a:solidFill>
                  <a:schemeClr val="accent2"/>
                </a:solidFill>
                <a:latin typeface="Courier New" charset="0"/>
              </a:rPr>
              <a:t>doubleVariable = 7;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is possible even if </a:t>
            </a:r>
            <a:r>
              <a:rPr lang="en-US" altLang="en-US" sz="2800" b="1">
                <a:solidFill>
                  <a:schemeClr val="accent2"/>
                </a:solidFill>
                <a:latin typeface="Courier New" charset="0"/>
              </a:rPr>
              <a:t>doubleVariable </a:t>
            </a:r>
            <a:r>
              <a:rPr lang="en-US" altLang="en-US" sz="2800"/>
              <a:t>is of type </a:t>
            </a:r>
            <a:r>
              <a:rPr lang="en-US" altLang="en-US" sz="2800" b="1">
                <a:solidFill>
                  <a:schemeClr val="accent2"/>
                </a:solidFill>
                <a:latin typeface="Courier New" charset="0"/>
              </a:rPr>
              <a:t>double</a:t>
            </a:r>
            <a:r>
              <a:rPr lang="en-US" altLang="en-US" sz="2800"/>
              <a:t>, for example.</a:t>
            </a:r>
          </a:p>
        </p:txBody>
      </p:sp>
    </p:spTree>
    <p:extLst>
      <p:ext uri="{BB962C8B-B14F-4D97-AF65-F5344CB8AC3E}">
        <p14:creationId xmlns:p14="http://schemas.microsoft.com/office/powerpoint/2010/main" val="148758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Arithmetic Operators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Arithmetic expressions can be formed using the </a:t>
            </a:r>
            <a:r>
              <a:rPr lang="en-US" altLang="en-US" sz="2800" b="1">
                <a:solidFill>
                  <a:schemeClr val="accent2"/>
                </a:solidFill>
                <a:latin typeface="Courier New" charset="0"/>
              </a:rPr>
              <a:t>+</a:t>
            </a:r>
            <a:r>
              <a:rPr lang="en-US" altLang="en-US" sz="2800">
                <a:latin typeface="Courier New" charset="0"/>
              </a:rPr>
              <a:t>, </a:t>
            </a:r>
            <a:r>
              <a:rPr lang="en-US" altLang="en-US" sz="2800" b="1">
                <a:solidFill>
                  <a:schemeClr val="accent2"/>
                </a:solidFill>
                <a:latin typeface="Courier New" charset="0"/>
              </a:rPr>
              <a:t>-</a:t>
            </a:r>
            <a:r>
              <a:rPr lang="en-US" altLang="en-US" sz="2800">
                <a:latin typeface="Courier New" charset="0"/>
              </a:rPr>
              <a:t>, </a:t>
            </a:r>
            <a:r>
              <a:rPr lang="en-US" altLang="en-US" sz="2800" b="1">
                <a:solidFill>
                  <a:schemeClr val="accent2"/>
                </a:solidFill>
                <a:latin typeface="Courier New" charset="0"/>
              </a:rPr>
              <a:t>*</a:t>
            </a:r>
            <a:r>
              <a:rPr lang="en-US" altLang="en-US" sz="2800">
                <a:latin typeface="Courier New" charset="0"/>
              </a:rPr>
              <a:t>,</a:t>
            </a:r>
            <a:r>
              <a:rPr lang="en-US" altLang="en-US" sz="2800"/>
              <a:t> and </a:t>
            </a:r>
            <a:r>
              <a:rPr lang="en-US" altLang="en-US" sz="2800" b="1">
                <a:solidFill>
                  <a:schemeClr val="accent2"/>
                </a:solidFill>
                <a:latin typeface="Courier New" charset="0"/>
              </a:rPr>
              <a:t>/</a:t>
            </a:r>
            <a:r>
              <a:rPr lang="en-US" altLang="en-US" sz="2800"/>
              <a:t> operators together with variables or numbers referred to as </a:t>
            </a:r>
            <a:r>
              <a:rPr lang="en-US" altLang="en-US" sz="2800" i="1"/>
              <a:t>operands.</a:t>
            </a:r>
          </a:p>
          <a:p>
            <a:pPr lvl="1" eaLnBrk="1" hangingPunct="1"/>
            <a:r>
              <a:rPr lang="en-US" altLang="en-US" sz="2400"/>
              <a:t>When both operands are of the same type, the result is of that type.</a:t>
            </a:r>
          </a:p>
          <a:p>
            <a:pPr lvl="1" eaLnBrk="1" hangingPunct="1"/>
            <a:r>
              <a:rPr lang="en-US" altLang="en-US" sz="2400"/>
              <a:t>When one of the operands is a floating-point type and the other is an integer, the result is a floating point type.</a:t>
            </a:r>
          </a:p>
        </p:txBody>
      </p:sp>
    </p:spTree>
    <p:extLst>
      <p:ext uri="{BB962C8B-B14F-4D97-AF65-F5344CB8AC3E}">
        <p14:creationId xmlns:p14="http://schemas.microsoft.com/office/powerpoint/2010/main" val="75871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Arithmetic Operators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Example</a:t>
            </a:r>
          </a:p>
          <a:p>
            <a:pPr>
              <a:buNone/>
            </a:pPr>
            <a:r>
              <a:rPr lang="en-US" altLang="en-US" sz="2400" dirty="0"/>
              <a:t>	If </a:t>
            </a:r>
            <a:r>
              <a:rPr lang="en-US" altLang="en-US" sz="2400" b="1" dirty="0" err="1">
                <a:solidFill>
                  <a:schemeClr val="accent2"/>
                </a:solidFill>
                <a:latin typeface="Courier New" charset="0"/>
              </a:rPr>
              <a:t>hoursWorked</a:t>
            </a:r>
            <a:r>
              <a:rPr lang="en-US" altLang="en-US" sz="2400" dirty="0"/>
              <a:t> is an </a:t>
            </a:r>
            <a:r>
              <a:rPr lang="en-US" altLang="en-US" sz="2400" b="1" dirty="0" err="1">
                <a:solidFill>
                  <a:schemeClr val="accent2"/>
                </a:solidFill>
                <a:latin typeface="Courier New" charset="0"/>
              </a:rPr>
              <a:t>int</a:t>
            </a:r>
            <a:r>
              <a:rPr lang="en-US" altLang="en-US" sz="2400" dirty="0"/>
              <a:t> to which the value </a:t>
            </a:r>
            <a:r>
              <a:rPr lang="en-US" altLang="en-US" sz="2400" b="1" dirty="0">
                <a:solidFill>
                  <a:schemeClr val="accent2"/>
                </a:solidFill>
                <a:latin typeface="Courier New" charset="0"/>
              </a:rPr>
              <a:t>40 </a:t>
            </a:r>
            <a:r>
              <a:rPr lang="en-US" altLang="en-US" sz="2400" dirty="0"/>
              <a:t>has been assigned, and </a:t>
            </a:r>
            <a:r>
              <a:rPr lang="en-US" altLang="en-US" sz="2400" b="1" dirty="0" err="1">
                <a:solidFill>
                  <a:schemeClr val="accent2"/>
                </a:solidFill>
                <a:latin typeface="Courier New" charset="0"/>
              </a:rPr>
              <a:t>payRate</a:t>
            </a:r>
            <a:r>
              <a:rPr lang="en-US" altLang="en-US" sz="2400" dirty="0"/>
              <a:t> is a </a:t>
            </a:r>
            <a:r>
              <a:rPr lang="en-US" altLang="en-US" sz="2400" b="1" dirty="0">
                <a:solidFill>
                  <a:schemeClr val="accent2"/>
                </a:solidFill>
                <a:latin typeface="Courier New" charset="0"/>
              </a:rPr>
              <a:t>double</a:t>
            </a:r>
            <a:r>
              <a:rPr lang="en-US" altLang="en-US" sz="2400" dirty="0"/>
              <a:t> to </a:t>
            </a:r>
            <a:r>
              <a:rPr lang="en-US" altLang="en-US" sz="2400" dirty="0" smtClean="0"/>
              <a:t>which </a:t>
            </a:r>
            <a:r>
              <a:rPr lang="en-US" altLang="en-US" sz="2400" b="1" dirty="0">
                <a:solidFill>
                  <a:schemeClr val="accent2"/>
                </a:solidFill>
                <a:latin typeface="Courier New" charset="0"/>
              </a:rPr>
              <a:t>8.25</a:t>
            </a:r>
            <a:r>
              <a:rPr lang="en-US" altLang="en-US" sz="2400" dirty="0"/>
              <a:t> has been </a:t>
            </a:r>
            <a:r>
              <a:rPr lang="en-US" altLang="en-US" sz="2400" dirty="0" smtClean="0"/>
              <a:t>assigned</a:t>
            </a:r>
            <a:endParaRPr lang="en-US" altLang="en-US" sz="2400" dirty="0"/>
          </a:p>
          <a:p>
            <a:pPr>
              <a:buNone/>
            </a:pPr>
            <a:r>
              <a:rPr lang="en-US" altLang="en-US" sz="2400" b="1" dirty="0">
                <a:solidFill>
                  <a:schemeClr val="accent2"/>
                </a:solidFill>
                <a:latin typeface="Courier New" charset="0"/>
              </a:rPr>
              <a:t>	</a:t>
            </a:r>
            <a:r>
              <a:rPr lang="en-US" altLang="en-US" sz="2400" b="1" dirty="0" err="1">
                <a:solidFill>
                  <a:schemeClr val="accent2"/>
                </a:solidFill>
                <a:latin typeface="Courier New" charset="0"/>
              </a:rPr>
              <a:t>hoursWorked</a:t>
            </a:r>
            <a:r>
              <a:rPr lang="en-US" altLang="en-US" sz="2400" b="1" dirty="0">
                <a:solidFill>
                  <a:schemeClr val="accent2"/>
                </a:solidFill>
                <a:latin typeface="Courier New" charset="0"/>
              </a:rPr>
              <a:t> * </a:t>
            </a:r>
            <a:r>
              <a:rPr lang="en-US" altLang="en-US" sz="2400" b="1" dirty="0" err="1">
                <a:solidFill>
                  <a:schemeClr val="accent2"/>
                </a:solidFill>
                <a:latin typeface="Courier New" charset="0"/>
              </a:rPr>
              <a:t>payRate</a:t>
            </a:r>
            <a:r>
              <a:rPr lang="en-US" altLang="en-US" sz="2400" b="1" dirty="0">
                <a:solidFill>
                  <a:schemeClr val="accent2"/>
                </a:solidFill>
                <a:latin typeface="Courier New" charset="0"/>
              </a:rPr>
              <a:t> </a:t>
            </a:r>
          </a:p>
          <a:p>
            <a:pPr>
              <a:buNone/>
            </a:pPr>
            <a:r>
              <a:rPr lang="en-US" altLang="en-US" sz="2400" dirty="0"/>
              <a:t>	is a </a:t>
            </a:r>
            <a:r>
              <a:rPr lang="en-US" altLang="en-US" sz="2400" b="1" dirty="0">
                <a:solidFill>
                  <a:schemeClr val="accent2"/>
                </a:solidFill>
                <a:latin typeface="Courier New" charset="0"/>
              </a:rPr>
              <a:t>double</a:t>
            </a:r>
            <a:r>
              <a:rPr lang="en-US" altLang="en-US" sz="2400" dirty="0"/>
              <a:t> with a value of </a:t>
            </a:r>
            <a:r>
              <a:rPr lang="en-US" altLang="en-US" sz="2400" b="1" dirty="0">
                <a:solidFill>
                  <a:schemeClr val="accent2"/>
                </a:solidFill>
                <a:latin typeface="Courier New" charset="0"/>
              </a:rPr>
              <a:t>500.0</a:t>
            </a:r>
            <a:r>
              <a:rPr lang="en-US" altLang="en-US" sz="2400" dirty="0">
                <a:latin typeface="Courier New" charset="0"/>
              </a:rPr>
              <a:t>.</a:t>
            </a:r>
          </a:p>
          <a:p>
            <a:pPr eaLnBrk="1" hangingPunct="1"/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3926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Division Operator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39725" indent="-339725"/>
            <a:r>
              <a:rPr lang="en-US" altLang="en-US" sz="2800"/>
              <a:t>The division operator (</a:t>
            </a:r>
            <a:r>
              <a:rPr lang="en-US" altLang="en-US" sz="2800" b="1">
                <a:solidFill>
                  <a:schemeClr val="accent2"/>
                </a:solidFill>
                <a:latin typeface="Courier New" charset="0"/>
              </a:rPr>
              <a:t>/</a:t>
            </a:r>
            <a:r>
              <a:rPr lang="en-US" altLang="en-US" sz="2800"/>
              <a:t>) behaves as expected if one of the operands is a floating-point type.</a:t>
            </a:r>
          </a:p>
          <a:p>
            <a:pPr marL="339725" indent="-339725"/>
            <a:r>
              <a:rPr lang="en-US" altLang="en-US" sz="2800"/>
              <a:t>When both operands are integer types, the result is truncated, not rounded.</a:t>
            </a:r>
          </a:p>
          <a:p>
            <a:pPr marL="454025" lvl="1" indent="0"/>
            <a:r>
              <a:rPr lang="en-US" altLang="en-US" sz="2400"/>
              <a:t> Hence, </a:t>
            </a:r>
            <a:r>
              <a:rPr lang="en-US" altLang="en-US" b="1">
                <a:solidFill>
                  <a:schemeClr val="accent2"/>
                </a:solidFill>
                <a:latin typeface="Courier New" charset="0"/>
              </a:rPr>
              <a:t>99/100</a:t>
            </a:r>
            <a:r>
              <a:rPr lang="en-US" altLang="en-US" sz="2400"/>
              <a:t> has a value of </a:t>
            </a:r>
            <a:r>
              <a:rPr lang="en-US" altLang="en-US" b="1">
                <a:solidFill>
                  <a:schemeClr val="accent2"/>
                </a:solidFill>
                <a:latin typeface="Courier New" charset="0"/>
              </a:rPr>
              <a:t>0</a:t>
            </a:r>
            <a:r>
              <a:rPr lang="en-US" altLang="en-US" sz="20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01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 b="1">
                <a:solidFill>
                  <a:schemeClr val="accent2"/>
                </a:solidFill>
                <a:latin typeface="Courier New" charset="0"/>
              </a:rPr>
              <a:t>mod</a:t>
            </a:r>
            <a:r>
              <a:rPr lang="en-US" altLang="en-US"/>
              <a:t> Operator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The </a:t>
            </a:r>
            <a:r>
              <a:rPr lang="en-US" altLang="en-US" sz="2800" b="1">
                <a:solidFill>
                  <a:schemeClr val="accent2"/>
                </a:solidFill>
                <a:latin typeface="Courier New" charset="0"/>
              </a:rPr>
              <a:t>mod</a:t>
            </a:r>
            <a:r>
              <a:rPr lang="en-US" altLang="en-US" sz="2800"/>
              <a:t> (</a:t>
            </a:r>
            <a:r>
              <a:rPr lang="en-US" altLang="en-US" sz="2800" b="1">
                <a:solidFill>
                  <a:schemeClr val="accent2"/>
                </a:solidFill>
                <a:latin typeface="Courier New" charset="0"/>
              </a:rPr>
              <a:t>%</a:t>
            </a:r>
            <a:r>
              <a:rPr lang="en-US" altLang="en-US" sz="2800"/>
              <a:t>) operator is used with operators of integer type to obtain the remainder after integer division.</a:t>
            </a:r>
          </a:p>
          <a:p>
            <a:pPr eaLnBrk="1" hangingPunct="1"/>
            <a:r>
              <a:rPr lang="en-US" altLang="en-US" sz="2800"/>
              <a:t>14 divided by 4 is 3 </a:t>
            </a:r>
            <a:r>
              <a:rPr lang="en-US" altLang="en-US" sz="2800" i="1"/>
              <a:t>with a remainder of 2.</a:t>
            </a:r>
            <a:endParaRPr lang="en-US" altLang="en-US" sz="2800"/>
          </a:p>
          <a:p>
            <a:pPr lvl="1" eaLnBrk="1" hangingPunct="1"/>
            <a:r>
              <a:rPr lang="en-US" altLang="en-US" sz="2400"/>
              <a:t>Hence, </a:t>
            </a:r>
            <a:r>
              <a:rPr lang="en-US" altLang="en-US" b="1">
                <a:solidFill>
                  <a:schemeClr val="accent2"/>
                </a:solidFill>
                <a:latin typeface="Courier New" charset="0"/>
              </a:rPr>
              <a:t>14 % 4</a:t>
            </a:r>
            <a:r>
              <a:rPr lang="en-US" altLang="en-US" sz="2400"/>
              <a:t> is equal to </a:t>
            </a:r>
            <a:r>
              <a:rPr lang="en-US" altLang="en-US" b="1">
                <a:solidFill>
                  <a:schemeClr val="accent2"/>
                </a:solidFill>
                <a:latin typeface="Courier New" charset="0"/>
              </a:rPr>
              <a:t>2.</a:t>
            </a:r>
          </a:p>
          <a:p>
            <a:pPr eaLnBrk="1" hangingPunct="1"/>
            <a:r>
              <a:rPr lang="en-US" altLang="en-US" sz="2800"/>
              <a:t>The mod operator has many uses, including</a:t>
            </a:r>
          </a:p>
          <a:p>
            <a:pPr lvl="1" eaLnBrk="1" hangingPunct="1"/>
            <a:r>
              <a:rPr lang="en-US" altLang="en-US" sz="2400"/>
              <a:t>determining if an integer is odd or even</a:t>
            </a:r>
          </a:p>
          <a:p>
            <a:pPr lvl="1" eaLnBrk="1" hangingPunct="1"/>
            <a:r>
              <a:rPr lang="en-US" altLang="en-US" sz="2400"/>
              <a:t>determining if one integer is evenly divisible by another integer.</a:t>
            </a:r>
          </a:p>
        </p:txBody>
      </p:sp>
    </p:spTree>
    <p:extLst>
      <p:ext uri="{BB962C8B-B14F-4D97-AF65-F5344CB8AC3E}">
        <p14:creationId xmlns:p14="http://schemas.microsoft.com/office/powerpoint/2010/main" val="69403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Expressions</a:t>
            </a:r>
            <a:endParaRPr lang="en-US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66863" y="2397125"/>
            <a:ext cx="9118600" cy="2921000"/>
          </a:xfrm>
          <a:prstGeom prst="rect">
            <a:avLst/>
          </a:prstGeom>
          <a:noFill/>
          <a:ln w="12700" cap="flat" cmpd="sng" algn="ctr">
            <a:solidFill>
              <a:schemeClr val="accent5">
                <a:lumMod val="50000"/>
              </a:schemeClr>
            </a:solidFill>
            <a:prstDash val="solid"/>
            <a:miter lim="800000"/>
            <a:headEnd/>
            <a:tailEnd/>
          </a:ln>
          <a:effectLst>
            <a:outerShdw dist="101600" dir="2700000" algn="ctr" rotWithShape="0">
              <a:schemeClr val="bg1">
                <a:lumMod val="5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14422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429</Words>
  <Application>Microsoft Macintosh PowerPoint</Application>
  <PresentationFormat>Widescreen</PresentationFormat>
  <Paragraphs>71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Calibri</vt:lpstr>
      <vt:lpstr>Calibri Light</vt:lpstr>
      <vt:lpstr>Courier New</vt:lpstr>
      <vt:lpstr>Wingdings</vt:lpstr>
      <vt:lpstr>Arial</vt:lpstr>
      <vt:lpstr>Office Theme</vt:lpstr>
      <vt:lpstr>Retrospect</vt:lpstr>
      <vt:lpstr>Examples of Primitive Values</vt:lpstr>
      <vt:lpstr>Assignment Statements</vt:lpstr>
      <vt:lpstr>Assignment Examples</vt:lpstr>
      <vt:lpstr>Assignment Compatibilities</vt:lpstr>
      <vt:lpstr>Arithmetic Operators</vt:lpstr>
      <vt:lpstr>Arithmetic Operators</vt:lpstr>
      <vt:lpstr>The Division Operator</vt:lpstr>
      <vt:lpstr>The mod Operator</vt:lpstr>
      <vt:lpstr>Sample Expressions</vt:lpstr>
      <vt:lpstr>The Class String</vt:lpstr>
      <vt:lpstr>Concatenation of Strings</vt:lpstr>
      <vt:lpstr>Class and Method Definitions</vt:lpstr>
      <vt:lpstr>Class and Method Definitions</vt:lpstr>
      <vt:lpstr>Methods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Development Workshop</dc:title>
  <dc:creator>Karl Morris</dc:creator>
  <cp:lastModifiedBy>Karl Morris</cp:lastModifiedBy>
  <cp:revision>3</cp:revision>
  <dcterms:created xsi:type="dcterms:W3CDTF">2017-02-15T19:15:27Z</dcterms:created>
  <dcterms:modified xsi:type="dcterms:W3CDTF">2017-02-15T19:18:28Z</dcterms:modified>
</cp:coreProperties>
</file>