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17"/>
    <p:restoredTop sz="50000"/>
  </p:normalViewPr>
  <p:slideViewPr>
    <p:cSldViewPr snapToGrid="0" snapToObjects="1">
      <p:cViewPr varScale="1">
        <p:scale>
          <a:sx n="66" d="100"/>
          <a:sy n="66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8BA3-8C71-7E42-A726-188529C828D3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C7C56-A39D-7444-B65C-F90F9BFF6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5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594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9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88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94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91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947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>
                <a:solidFill>
                  <a:srgbClr val="637052"/>
                </a:solidFill>
              </a:rPr>
              <a:pPr/>
              <a:t>‹#›</a:t>
            </a:fld>
            <a:endParaRPr lang="en-US" dirty="0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73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86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89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5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0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5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C4B9B-D08F-2D48-A3BD-AAE37579AC26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A782-8CC1-C348-8EB3-640E5141B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2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98624D31-43A5-475A-80CF-332C9F6DCF35}" type="datetimeFigureOut">
              <a:rPr lang="en-US" dirty="0"/>
              <a:pPr defTabSz="457200"/>
              <a:t>2/15/17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dirty="0"/>
              <a:pPr defTabSz="45720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02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portion of a program that repeats a statement or a group of statements is called a </a:t>
            </a:r>
            <a:r>
              <a:rPr lang="en-US" altLang="en-US" i="1" dirty="0"/>
              <a:t>loop.</a:t>
            </a:r>
          </a:p>
          <a:p>
            <a:r>
              <a:rPr lang="en-US" altLang="en-US" dirty="0"/>
              <a:t>The statement or group of statements to be repeated is called the </a:t>
            </a:r>
            <a:r>
              <a:rPr lang="en-US" altLang="en-US" i="1" dirty="0"/>
              <a:t>body</a:t>
            </a:r>
            <a:r>
              <a:rPr lang="en-US" altLang="en-US" dirty="0"/>
              <a:t> of the loop.</a:t>
            </a:r>
            <a:endParaRPr lang="en-US" altLang="en-US" i="1" dirty="0"/>
          </a:p>
          <a:p>
            <a:r>
              <a:rPr lang="en-US" altLang="en-US" dirty="0"/>
              <a:t>A loop could be used to compute grades for each student in a class.</a:t>
            </a:r>
          </a:p>
          <a:p>
            <a:r>
              <a:rPr lang="en-US" altLang="en-US" dirty="0"/>
              <a:t>There must be a means of exiting the loop.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09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sz="4400" b="1" dirty="0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 dirty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Also called a 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 dirty="0"/>
              <a:t> loop</a:t>
            </a:r>
          </a:p>
          <a:p>
            <a:r>
              <a:rPr lang="en-US" altLang="en-US" dirty="0"/>
              <a:t>A 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 dirty="0"/>
              <a:t> statement repeats while a controlling </a:t>
            </a:r>
            <a:r>
              <a:rPr lang="en-US" altLang="en-US" dirty="0" err="1"/>
              <a:t>boolean</a:t>
            </a:r>
            <a:r>
              <a:rPr lang="en-US" altLang="en-US" dirty="0"/>
              <a:t> expression remains true</a:t>
            </a:r>
          </a:p>
          <a:p>
            <a:r>
              <a:rPr lang="en-US" altLang="en-US" dirty="0"/>
              <a:t>The loop body typically contains an action that ultimately causes the controlling </a:t>
            </a:r>
            <a:r>
              <a:rPr lang="en-US" altLang="en-US" dirty="0" err="1"/>
              <a:t>boolean</a:t>
            </a:r>
            <a:r>
              <a:rPr lang="en-US" altLang="en-US" dirty="0"/>
              <a:t> expression to become false.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sz="4400" b="1" dirty="0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 dirty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/>
              <a:t>Syntax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while (</a:t>
            </a:r>
            <a:r>
              <a:rPr lang="en-US" altLang="en-US" sz="2400" b="1" i="1" dirty="0" err="1">
                <a:solidFill>
                  <a:schemeClr val="accent2"/>
                </a:solidFill>
                <a:latin typeface="Courier New" charset="0"/>
              </a:rPr>
              <a:t>Boolean_Expression</a:t>
            </a: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		</a:t>
            </a:r>
            <a:r>
              <a:rPr lang="en-US" altLang="en-US" sz="2400" b="1" i="1" dirty="0" err="1">
                <a:solidFill>
                  <a:schemeClr val="accent2"/>
                </a:solidFill>
                <a:latin typeface="Courier New" charset="0"/>
              </a:rPr>
              <a:t>Body_Statement</a:t>
            </a:r>
            <a:endParaRPr lang="en-US" altLang="en-US" sz="2400" b="1" i="1" dirty="0">
              <a:solidFill>
                <a:schemeClr val="accent2"/>
              </a:solidFill>
              <a:latin typeface="Courier New" charset="0"/>
            </a:endParaRPr>
          </a:p>
          <a:p>
            <a:pPr lvl="1">
              <a:buNone/>
            </a:pPr>
            <a:r>
              <a:rPr lang="en-US" altLang="en-US" sz="2400" b="1" i="1" dirty="0">
                <a:solidFill>
                  <a:schemeClr val="tx1"/>
                </a:solidFill>
                <a:latin typeface="Courier New" charset="0"/>
              </a:rPr>
              <a:t>or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while (</a:t>
            </a:r>
            <a:r>
              <a:rPr lang="en-US" altLang="en-US" sz="2400" b="1" i="1" dirty="0" err="1">
                <a:solidFill>
                  <a:schemeClr val="accent2"/>
                </a:solidFill>
                <a:latin typeface="Courier New" charset="0"/>
              </a:rPr>
              <a:t>Boolean_Expression</a:t>
            </a: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)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{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		</a:t>
            </a:r>
            <a:r>
              <a:rPr lang="en-US" altLang="en-US" sz="2400" b="1" i="1" dirty="0" err="1">
                <a:solidFill>
                  <a:schemeClr val="accent2"/>
                </a:solidFill>
                <a:latin typeface="Courier New" charset="0"/>
              </a:rPr>
              <a:t>First_Statement</a:t>
            </a:r>
            <a:endParaRPr lang="en-US" altLang="en-US" sz="2400" b="1" i="1" dirty="0">
              <a:solidFill>
                <a:schemeClr val="accent2"/>
              </a:solidFill>
              <a:latin typeface="Courier New" charset="0"/>
            </a:endParaRP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		</a:t>
            </a:r>
            <a:r>
              <a:rPr lang="en-US" altLang="en-US" sz="2400" b="1" i="1" dirty="0" err="1">
                <a:solidFill>
                  <a:schemeClr val="accent2"/>
                </a:solidFill>
                <a:latin typeface="Courier New" charset="0"/>
              </a:rPr>
              <a:t>Second_Statement</a:t>
            </a:r>
            <a:endParaRPr lang="en-US" altLang="en-US" sz="2400" b="1" i="1" dirty="0">
              <a:solidFill>
                <a:schemeClr val="accent2"/>
              </a:solidFill>
              <a:latin typeface="Courier New" charset="0"/>
            </a:endParaRP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		…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3157537" cy="1450757"/>
          </a:xfrm>
        </p:spPr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4000" b="1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/>
              <a:t> Statement 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631" y="1188883"/>
            <a:ext cx="5295900" cy="497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0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do-while</a:t>
            </a:r>
            <a:r>
              <a:rPr lang="en-US" altLang="en-US" dirty="0"/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Also called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do-while</a:t>
            </a:r>
            <a:r>
              <a:rPr lang="en-US" altLang="en-US" sz="2800" dirty="0"/>
              <a:t> loop</a:t>
            </a:r>
          </a:p>
          <a:p>
            <a:r>
              <a:rPr lang="en-US" altLang="en-US" sz="2800" dirty="0"/>
              <a:t>Similar to a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 sz="2800" dirty="0"/>
              <a:t> statement, except that the loop body is executed at least once</a:t>
            </a:r>
          </a:p>
          <a:p>
            <a:r>
              <a:rPr lang="en-US" altLang="en-US" sz="2800" dirty="0"/>
              <a:t>Syntax</a:t>
            </a:r>
          </a:p>
          <a:p>
            <a:pPr lvl="1">
              <a:buNone/>
            </a:pP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do</a:t>
            </a:r>
          </a:p>
          <a:p>
            <a:pPr lvl="1">
              <a:buNone/>
            </a:pP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		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charset="0"/>
              </a:rPr>
              <a:t>Body_Statement</a:t>
            </a:r>
            <a:endParaRPr lang="en-US" altLang="en-US" b="1" i="1" dirty="0">
              <a:solidFill>
                <a:schemeClr val="accent2"/>
              </a:solidFill>
              <a:latin typeface="Courier New" charset="0"/>
            </a:endParaRPr>
          </a:p>
          <a:p>
            <a:pPr lvl="1">
              <a:buNone/>
            </a:pP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while (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charset="0"/>
              </a:rPr>
              <a:t>Boolean_Expression</a:t>
            </a: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r>
              <a:rPr lang="en-US" altLang="en-US" sz="2800" dirty="0"/>
              <a:t>Don’t forget the semicolon!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sz="4400" b="1" dirty="0">
                <a:solidFill>
                  <a:schemeClr val="accent2"/>
                </a:solidFill>
                <a:latin typeface="Courier New" charset="0"/>
              </a:rPr>
              <a:t>for</a:t>
            </a:r>
            <a:r>
              <a:rPr lang="en-US" altLang="en-US" dirty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for</a:t>
            </a:r>
            <a:r>
              <a:rPr lang="en-US" altLang="en-US" sz="2800" dirty="0"/>
              <a:t> statement executes the body of a loop a fixed number of times.</a:t>
            </a:r>
          </a:p>
          <a:p>
            <a:r>
              <a:rPr lang="en-US" altLang="en-US" sz="2800" dirty="0"/>
              <a:t>Example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for (count = 1; count </a:t>
            </a:r>
            <a:r>
              <a:rPr lang="en-US" altLang="en-US" b="1" dirty="0" smtClean="0">
                <a:solidFill>
                  <a:schemeClr val="accent2"/>
                </a:solidFill>
                <a:latin typeface="Courier New" charset="0"/>
              </a:rPr>
              <a:t>&lt;= 10; 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count++)</a:t>
            </a:r>
          </a:p>
          <a:p>
            <a:pPr lvl="1">
              <a:buNone/>
            </a:pP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	   </a:t>
            </a:r>
            <a:r>
              <a:rPr lang="en-US" altLang="en-US" b="1" dirty="0" err="1">
                <a:solidFill>
                  <a:schemeClr val="accent2"/>
                </a:solidFill>
                <a:latin typeface="Courier New" charset="0"/>
              </a:rPr>
              <a:t>System.out.println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(count);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3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sz="4400" b="1" dirty="0">
                <a:solidFill>
                  <a:schemeClr val="accent2"/>
                </a:solidFill>
                <a:latin typeface="Courier New" charset="0"/>
              </a:rPr>
              <a:t>for</a:t>
            </a:r>
            <a:r>
              <a:rPr lang="en-US" altLang="en-US" dirty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Syntax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for (Initialization, Condition, Update)</a:t>
            </a:r>
          </a:p>
          <a:p>
            <a:pPr lvl="1">
              <a:buNone/>
            </a:pPr>
            <a:r>
              <a:rPr lang="en-US" altLang="en-US" sz="2400" b="1" i="1" dirty="0">
                <a:solidFill>
                  <a:schemeClr val="accent2"/>
                </a:solidFill>
                <a:latin typeface="Courier New" charset="0"/>
              </a:rPr>
              <a:t>		</a:t>
            </a:r>
            <a:r>
              <a:rPr lang="en-US" altLang="en-US" sz="2400" b="1" i="1" dirty="0" err="1">
                <a:solidFill>
                  <a:schemeClr val="accent2"/>
                </a:solidFill>
                <a:latin typeface="Courier New" charset="0"/>
              </a:rPr>
              <a:t>Body_Statement</a:t>
            </a:r>
            <a:endParaRPr lang="en-US" altLang="en-US" sz="2400" b="1" i="1" dirty="0">
              <a:solidFill>
                <a:schemeClr val="accent2"/>
              </a:solidFill>
              <a:latin typeface="Courier New" charset="0"/>
            </a:endParaRPr>
          </a:p>
          <a:p>
            <a:r>
              <a:rPr lang="en-US" altLang="en-US" b="1" dirty="0" err="1">
                <a:solidFill>
                  <a:schemeClr val="accent2"/>
                </a:solidFill>
                <a:latin typeface="Courier New" charset="0"/>
              </a:rPr>
              <a:t>Body_Statement</a:t>
            </a:r>
            <a:r>
              <a:rPr lang="en-US" altLang="en-US" sz="2400" i="1" dirty="0">
                <a:latin typeface="Courier New" charset="0"/>
              </a:rPr>
              <a:t> </a:t>
            </a:r>
            <a:r>
              <a:rPr lang="en-US" altLang="en-US" dirty="0"/>
              <a:t>can be either a simple statement or a compound statement in </a:t>
            </a:r>
            <a:r>
              <a:rPr lang="en-US" altLang="en-US" b="1" dirty="0">
                <a:solidFill>
                  <a:schemeClr val="accent2"/>
                </a:solidFill>
                <a:latin typeface="Courier New" charset="0"/>
              </a:rPr>
              <a:t>{}</a:t>
            </a:r>
            <a:r>
              <a:rPr lang="en-US" altLang="en-US" sz="2400" dirty="0">
                <a:latin typeface="Courier New" charset="0"/>
              </a:rPr>
              <a:t>.</a:t>
            </a:r>
          </a:p>
          <a:p>
            <a:r>
              <a:rPr lang="en-US" altLang="en-US" sz="2800" dirty="0"/>
              <a:t>Corresponding </a:t>
            </a:r>
            <a:r>
              <a:rPr lang="en-US" altLang="en-US" sz="2800" b="1" dirty="0">
                <a:solidFill>
                  <a:schemeClr val="accent2"/>
                </a:solidFill>
                <a:latin typeface="Courier New" charset="0"/>
              </a:rPr>
              <a:t>while</a:t>
            </a:r>
            <a:r>
              <a:rPr lang="en-US" altLang="en-US" sz="2800" dirty="0"/>
              <a:t> statement</a:t>
            </a:r>
          </a:p>
          <a:p>
            <a:pPr lvl="1">
              <a:buNone/>
            </a:pP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Initialization</a:t>
            </a:r>
          </a:p>
          <a:p>
            <a:pPr lvl="1">
              <a:buNone/>
            </a:pP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while (Condition)</a:t>
            </a:r>
          </a:p>
          <a:p>
            <a:pPr lvl="1">
              <a:buNone/>
            </a:pPr>
            <a:r>
              <a:rPr lang="en-US" altLang="en-US" b="1" i="1" dirty="0">
                <a:solidFill>
                  <a:schemeClr val="accent2"/>
                </a:solidFill>
                <a:latin typeface="Courier New" charset="0"/>
              </a:rPr>
              <a:t>		</a:t>
            </a:r>
            <a:r>
              <a:rPr lang="en-US" altLang="en-US" b="1" i="1" dirty="0" err="1">
                <a:solidFill>
                  <a:schemeClr val="accent2"/>
                </a:solidFill>
                <a:latin typeface="Courier New" charset="0"/>
              </a:rPr>
              <a:t>Body_Statement_Including_Update</a:t>
            </a:r>
            <a:endParaRPr lang="en-US" altLang="en-US" b="1" i="1" dirty="0">
              <a:solidFill>
                <a:schemeClr val="accent2"/>
              </a:solidFill>
              <a:latin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621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913" y="537890"/>
            <a:ext cx="2781300" cy="1348061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/>
              <a:t>The </a:t>
            </a:r>
            <a:r>
              <a:rPr lang="en-US" altLang="en-US" sz="4000" b="1">
                <a:solidFill>
                  <a:schemeClr val="accent2"/>
                </a:solidFill>
                <a:latin typeface="Courier New" charset="0"/>
              </a:rPr>
              <a:t>for</a:t>
            </a:r>
            <a:r>
              <a:rPr lang="en-US" altLang="en-US"/>
              <a:t> Statement</a:t>
            </a:r>
          </a:p>
        </p:txBody>
      </p:sp>
      <p:sp>
        <p:nvSpPr>
          <p:cNvPr id="40963" name="Content Placeholder 4"/>
          <p:cNvSpPr>
            <a:spLocks noGrp="1"/>
          </p:cNvSpPr>
          <p:nvPr>
            <p:ph idx="1"/>
          </p:nvPr>
        </p:nvSpPr>
        <p:spPr>
          <a:xfrm>
            <a:off x="2205039" y="2247900"/>
            <a:ext cx="2662237" cy="3817938"/>
          </a:xfrm>
        </p:spPr>
        <p:txBody>
          <a:bodyPr/>
          <a:lstStyle/>
          <a:p>
            <a:pPr eaLnBrk="1" hangingPunct="1"/>
            <a:endParaRPr lang="en-US" altLang="en-US" sz="2800" dirty="0"/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9" y="600076"/>
            <a:ext cx="5337175" cy="54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3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Ask the user to play the game or quit</a:t>
            </a:r>
          </a:p>
          <a:p>
            <a:pPr lvl="1"/>
            <a:r>
              <a:rPr lang="en-US" dirty="0" smtClean="0"/>
              <a:t>If the user decides to play</a:t>
            </a:r>
          </a:p>
          <a:p>
            <a:pPr lvl="2"/>
            <a:r>
              <a:rPr lang="en-US" dirty="0" smtClean="0"/>
              <a:t>Generate 3 random numbers</a:t>
            </a:r>
          </a:p>
          <a:p>
            <a:pPr lvl="2"/>
            <a:r>
              <a:rPr lang="en-US" dirty="0" smtClean="0"/>
              <a:t>If all 3 numbers match, display the message “You Win!”</a:t>
            </a:r>
          </a:p>
          <a:p>
            <a:pPr lvl="2"/>
            <a:r>
              <a:rPr lang="en-US" dirty="0" smtClean="0"/>
              <a:t>If any two numbers match, display the message “Matched 2”</a:t>
            </a:r>
          </a:p>
          <a:p>
            <a:pPr lvl="2"/>
            <a:r>
              <a:rPr lang="en-US" dirty="0" smtClean="0"/>
              <a:t>Otherwise, display the message “Sorry. Better luck next time”</a:t>
            </a:r>
          </a:p>
          <a:p>
            <a:pPr lvl="1"/>
            <a:r>
              <a:rPr lang="en-US" dirty="0" smtClean="0"/>
              <a:t>Repeat until the user quits</a:t>
            </a:r>
          </a:p>
        </p:txBody>
      </p:sp>
    </p:spTree>
    <p:extLst>
      <p:ext uri="{BB962C8B-B14F-4D97-AF65-F5344CB8AC3E}">
        <p14:creationId xmlns:p14="http://schemas.microsoft.com/office/powerpoint/2010/main" val="1996167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248</Words>
  <Application>Microsoft Macintosh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Courier New</vt:lpstr>
      <vt:lpstr>Arial</vt:lpstr>
      <vt:lpstr>Office Theme</vt:lpstr>
      <vt:lpstr>Retrospect</vt:lpstr>
      <vt:lpstr>Loops</vt:lpstr>
      <vt:lpstr>The while Statement</vt:lpstr>
      <vt:lpstr>The while Statement</vt:lpstr>
      <vt:lpstr>The while Statement </vt:lpstr>
      <vt:lpstr>The do-while statement</vt:lpstr>
      <vt:lpstr>The for Statement</vt:lpstr>
      <vt:lpstr>The for Statement</vt:lpstr>
      <vt:lpstr>The for Statement</vt:lpstr>
      <vt:lpstr>Matching Game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Development Workshop</dc:title>
  <dc:creator>Karl Morris</dc:creator>
  <cp:lastModifiedBy>Karl Morris</cp:lastModifiedBy>
  <cp:revision>6</cp:revision>
  <dcterms:created xsi:type="dcterms:W3CDTF">2017-02-15T19:15:27Z</dcterms:created>
  <dcterms:modified xsi:type="dcterms:W3CDTF">2017-02-15T19:20:27Z</dcterms:modified>
</cp:coreProperties>
</file>